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9" r:id="rId4"/>
    <p:sldId id="258" r:id="rId5"/>
    <p:sldId id="259" r:id="rId6"/>
    <p:sldId id="260" r:id="rId7"/>
    <p:sldId id="261" r:id="rId8"/>
    <p:sldId id="267" r:id="rId9"/>
    <p:sldId id="262" r:id="rId10"/>
    <p:sldId id="264" r:id="rId11"/>
    <p:sldId id="270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-10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3BD706-2920-1146-9D83-9156F76643AB}" type="datetimeFigureOut">
              <a:rPr lang="en-US" smtClean="0"/>
              <a:t>9/3/12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C08D81-F32A-8340-A30F-CE4791520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944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International Union for the Conservation of Nature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08D81-F32A-8340-A30F-CE479152045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837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World</a:t>
            </a:r>
            <a:r>
              <a:rPr lang="en-US" baseline="0" dirty="0" smtClean="0"/>
              <a:t> Wide Fund </a:t>
            </a:r>
            <a:r>
              <a:rPr lang="en-US" baseline="0" dirty="0" err="1" smtClean="0"/>
              <a:t>ForNature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08D81-F32A-8340-A30F-CE479152045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229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CF43B-B0B3-4648-883E-2D0F7CCF073A}" type="datetimeFigureOut">
              <a:rPr lang="en-US" smtClean="0"/>
              <a:t>9/3/12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0726-2C63-8743-B22B-8AF8ABAF2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895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CF43B-B0B3-4648-883E-2D0F7CCF073A}" type="datetimeFigureOut">
              <a:rPr lang="en-US" smtClean="0"/>
              <a:t>9/3/12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0726-2C63-8743-B22B-8AF8ABAF2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733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CF43B-B0B3-4648-883E-2D0F7CCF073A}" type="datetimeFigureOut">
              <a:rPr lang="en-US" smtClean="0"/>
              <a:t>9/3/12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0726-2C63-8743-B22B-8AF8ABAF2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961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CF43B-B0B3-4648-883E-2D0F7CCF073A}" type="datetimeFigureOut">
              <a:rPr lang="en-US" smtClean="0"/>
              <a:t>9/3/12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0726-2C63-8743-B22B-8AF8ABAF2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122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CF43B-B0B3-4648-883E-2D0F7CCF073A}" type="datetimeFigureOut">
              <a:rPr lang="en-US" smtClean="0"/>
              <a:t>9/3/12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0726-2C63-8743-B22B-8AF8ABAF2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318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CF43B-B0B3-4648-883E-2D0F7CCF073A}" type="datetimeFigureOut">
              <a:rPr lang="en-US" smtClean="0"/>
              <a:t>9/3/12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0726-2C63-8743-B22B-8AF8ABAF2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36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CF43B-B0B3-4648-883E-2D0F7CCF073A}" type="datetimeFigureOut">
              <a:rPr lang="en-US" smtClean="0"/>
              <a:t>9/3/12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0726-2C63-8743-B22B-8AF8ABAF2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075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CF43B-B0B3-4648-883E-2D0F7CCF073A}" type="datetimeFigureOut">
              <a:rPr lang="en-US" smtClean="0"/>
              <a:t>9/3/12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0726-2C63-8743-B22B-8AF8ABAF2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728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CF43B-B0B3-4648-883E-2D0F7CCF073A}" type="datetimeFigureOut">
              <a:rPr lang="en-US" smtClean="0"/>
              <a:t>9/3/12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0726-2C63-8743-B22B-8AF8ABAF2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892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CF43B-B0B3-4648-883E-2D0F7CCF073A}" type="datetimeFigureOut">
              <a:rPr lang="en-US" smtClean="0"/>
              <a:t>9/3/12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0726-2C63-8743-B22B-8AF8ABAF2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953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CF43B-B0B3-4648-883E-2D0F7CCF073A}" type="datetimeFigureOut">
              <a:rPr lang="en-US" smtClean="0"/>
              <a:t>9/3/12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60726-2C63-8743-B22B-8AF8ABAF2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655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CF43B-B0B3-4648-883E-2D0F7CCF073A}" type="datetimeFigureOut">
              <a:rPr lang="en-US" smtClean="0"/>
              <a:t>9/3/12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60726-2C63-8743-B22B-8AF8ABAF2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272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YxvfrMFJpXQ&amp;feature=relatedWWF" TargetMode="External"/><Relationship Id="rId3" Type="http://schemas.openxmlformats.org/officeDocument/2006/relationships/hyperlink" Target="http://www.youtube.com/user/wwf?feature=results_main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68500"/>
            <a:ext cx="9144000" cy="291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396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1658352"/>
              </p:ext>
            </p:extLst>
          </p:nvPr>
        </p:nvGraphicFramePr>
        <p:xfrm>
          <a:off x="358588" y="306014"/>
          <a:ext cx="8328212" cy="6442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841812"/>
              </a:tblGrid>
              <a:tr h="5923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NGOs</a:t>
                      </a:r>
                      <a:endParaRPr lang="en-US" dirty="0"/>
                    </a:p>
                  </a:txBody>
                  <a:tcPr/>
                </a:tc>
              </a:tr>
              <a:tr h="1460565">
                <a:tc>
                  <a:txBody>
                    <a:bodyPr/>
                    <a:lstStyle/>
                    <a:p>
                      <a:r>
                        <a:rPr lang="en-US" dirty="0" smtClean="0"/>
                        <a:t>Use of media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Media liaison officers prepare and read written</a:t>
                      </a:r>
                      <a:r>
                        <a:rPr lang="en-US" baseline="0" dirty="0" smtClean="0"/>
                        <a:t> statements – often quite boring!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 footage of activities to gain</a:t>
                      </a:r>
                      <a:r>
                        <a:rPr lang="en-US" baseline="0" dirty="0" smtClean="0"/>
                        <a:t> media attention. Dramatic and controversial.</a:t>
                      </a:r>
                      <a:endParaRPr lang="en-US" dirty="0"/>
                    </a:p>
                  </a:txBody>
                  <a:tcPr/>
                </a:tc>
              </a:tr>
              <a:tr h="592340">
                <a:tc>
                  <a:txBody>
                    <a:bodyPr/>
                    <a:lstStyle/>
                    <a:p>
                      <a:r>
                        <a:rPr lang="en-US" dirty="0" smtClean="0"/>
                        <a:t>Speed</a:t>
                      </a:r>
                      <a:r>
                        <a:rPr lang="en-US" baseline="0" dirty="0" smtClean="0"/>
                        <a:t> of response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Slow,</a:t>
                      </a:r>
                      <a:r>
                        <a:rPr lang="en-US" baseline="0" dirty="0" smtClean="0"/>
                        <a:t> lots of ‘thinking time’ – must have consensus (everyone agreeing). Made slow by different view points.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Can be rapid, almost immediate</a:t>
                      </a:r>
                      <a:r>
                        <a:rPr lang="en-US" baseline="0" dirty="0" smtClean="0"/>
                        <a:t> in some cases. </a:t>
                      </a:r>
                      <a:endParaRPr lang="en-US" dirty="0"/>
                    </a:p>
                  </a:txBody>
                  <a:tcPr/>
                </a:tc>
              </a:tr>
              <a:tr h="1022396">
                <a:tc>
                  <a:txBody>
                    <a:bodyPr/>
                    <a:lstStyle/>
                    <a:p>
                      <a:r>
                        <a:rPr lang="en-US" dirty="0" smtClean="0"/>
                        <a:t>Political</a:t>
                      </a:r>
                      <a:r>
                        <a:rPr lang="en-US" baseline="0" dirty="0" smtClean="0"/>
                        <a:t> / diplomatic constraints to what they do?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Considerable</a:t>
                      </a:r>
                      <a:r>
                        <a:rPr lang="en-US" baseline="0" dirty="0" smtClean="0"/>
                        <a:t> – these organizations are often slowed by political disagreement especially if issue is international.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Unaffected by political constraints – can even include illegal activity.</a:t>
                      </a:r>
                      <a:endParaRPr lang="en-US" dirty="0"/>
                    </a:p>
                  </a:txBody>
                  <a:tcPr/>
                </a:tc>
              </a:tr>
              <a:tr h="1022396">
                <a:tc>
                  <a:txBody>
                    <a:bodyPr/>
                    <a:lstStyle/>
                    <a:p>
                      <a:r>
                        <a:rPr lang="en-US" dirty="0" smtClean="0"/>
                        <a:t>Enforceability /</a:t>
                      </a:r>
                      <a:r>
                        <a:rPr lang="en-US" baseline="0" dirty="0" smtClean="0"/>
                        <a:t> political influence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International agreements and national</a:t>
                      </a:r>
                      <a:r>
                        <a:rPr lang="en-US" baseline="0" dirty="0" smtClean="0"/>
                        <a:t> / regional laws can lead to prosecution.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legal</a:t>
                      </a:r>
                      <a:r>
                        <a:rPr lang="en-US" baseline="0" dirty="0" smtClean="0"/>
                        <a:t> power or direct political influence – use of persuasion and public opinion to put pressure on governments.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9478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Use the table to answer the following on a post-it: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What are the key differences between intergovernmental and non-governmental conservation organizations?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127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Watch the following clips and decide how they illustrate some of the features of GOs and NGOs.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Greenpeace:  </a:t>
            </a: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://www.youtube.com/watch?v=YxvfrMFJpXQ&amp;feature=</a:t>
            </a:r>
            <a:r>
              <a:rPr lang="en-US" dirty="0" smtClean="0">
                <a:hlinkClick r:id="rId2"/>
              </a:rPr>
              <a:t>related</a:t>
            </a: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WWF</a:t>
            </a:r>
            <a:r>
              <a:rPr lang="en-US" dirty="0" smtClean="0"/>
              <a:t>: </a:t>
            </a:r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http://www.youtube.com/user/wwf?feature=results_main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881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Organizations preserving / restoring biodiversity.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03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u="sng" dirty="0" smtClean="0"/>
              <a:t>Questions to research in your groups: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1)</a:t>
            </a:r>
            <a:r>
              <a:rPr lang="en-US" b="1" i="1" dirty="0" smtClean="0"/>
              <a:t> Intergovernmental (GO) or non-governmental (NGO)?</a:t>
            </a:r>
          </a:p>
          <a:p>
            <a:pPr marL="0" indent="0">
              <a:buNone/>
            </a:pPr>
            <a:r>
              <a:rPr lang="en-US" dirty="0" smtClean="0"/>
              <a:t>2) </a:t>
            </a:r>
            <a:r>
              <a:rPr lang="en-US" b="1" i="1" dirty="0" smtClean="0"/>
              <a:t>What are its main aims? </a:t>
            </a:r>
            <a:r>
              <a:rPr lang="en-US" dirty="0" smtClean="0"/>
              <a:t>(these will be on their websites – ‘About us’, or search ‘mission of _____’’ or ‘aims of ______’.</a:t>
            </a:r>
          </a:p>
          <a:p>
            <a:pPr marL="0" indent="0">
              <a:buNone/>
            </a:pPr>
            <a:r>
              <a:rPr lang="en-US" dirty="0" smtClean="0"/>
              <a:t>3) </a:t>
            </a:r>
            <a:r>
              <a:rPr lang="en-US" b="1" i="1" dirty="0" smtClean="0"/>
              <a:t>How does it accomplish these aims? </a:t>
            </a:r>
            <a:r>
              <a:rPr lang="en-US" dirty="0" smtClean="0"/>
              <a:t>Suggested search terms: ‘what does _____ do’ or ‘action of _____’.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402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400" dirty="0" smtClean="0"/>
              <a:t>Name of organization: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Is it an intergovernmental organization (acting between governments) or non-governmental organization (acting independently from any government)?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What are its main aims?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How does it accomplish these aims?</a:t>
            </a: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86209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1: (yellow straws)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rcRect l="-37214" r="-372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32193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2: (white straws) </a:t>
            </a:r>
            <a:endParaRPr lang="en-US" dirty="0"/>
          </a:p>
        </p:txBody>
      </p:sp>
      <p:pic>
        <p:nvPicPr>
          <p:cNvPr id="7" name="Content Placeholder 6" descr="Screen Shot 2012-08-30 at 3.31.10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762" r="-717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14474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3 (red straws)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55202" r="-552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2960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4 (blue straws)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104070" b="-1040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56743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u="sng" dirty="0" smtClean="0"/>
              <a:t>Present your key info in 1 minute.</a:t>
            </a:r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r>
              <a:rPr lang="en-US" u="sng" dirty="0" smtClean="0"/>
              <a:t>These will be scanned and emailed out for notes / put on wiki.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51411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Summary: Make a quick copy of this table on A3 paper: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5190758"/>
              </p:ext>
            </p:extLst>
          </p:nvPr>
        </p:nvGraphicFramePr>
        <p:xfrm>
          <a:off x="457200" y="1665069"/>
          <a:ext cx="8328212" cy="48836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841812"/>
              </a:tblGrid>
              <a:tr h="75691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IGOs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NGOs</a:t>
                      </a:r>
                      <a:endParaRPr lang="en-US" dirty="0"/>
                    </a:p>
                  </a:txBody>
                  <a:tcPr/>
                </a:tc>
              </a:tr>
              <a:tr h="756912">
                <a:tc>
                  <a:txBody>
                    <a:bodyPr/>
                    <a:lstStyle/>
                    <a:p>
                      <a:r>
                        <a:rPr lang="en-US" dirty="0" smtClean="0"/>
                        <a:t>Use of media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56912">
                <a:tc>
                  <a:txBody>
                    <a:bodyPr/>
                    <a:lstStyle/>
                    <a:p>
                      <a:r>
                        <a:rPr lang="en-US" dirty="0" smtClean="0"/>
                        <a:t>Speed</a:t>
                      </a:r>
                      <a:r>
                        <a:rPr lang="en-US" baseline="0" dirty="0" smtClean="0"/>
                        <a:t> of response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306451">
                <a:tc>
                  <a:txBody>
                    <a:bodyPr/>
                    <a:lstStyle/>
                    <a:p>
                      <a:r>
                        <a:rPr lang="en-US" dirty="0" smtClean="0"/>
                        <a:t>Political</a:t>
                      </a:r>
                      <a:r>
                        <a:rPr lang="en-US" baseline="0" dirty="0" smtClean="0"/>
                        <a:t> / diplomatic constraints to what they do?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306451">
                <a:tc>
                  <a:txBody>
                    <a:bodyPr/>
                    <a:lstStyle/>
                    <a:p>
                      <a:r>
                        <a:rPr lang="en-US" dirty="0" smtClean="0"/>
                        <a:t>Enforceability /</a:t>
                      </a:r>
                      <a:r>
                        <a:rPr lang="en-US" baseline="0" dirty="0" smtClean="0"/>
                        <a:t> political influence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9230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1488</TotalTime>
  <Words>441</Words>
  <Application>Microsoft Macintosh PowerPoint</Application>
  <PresentationFormat>On-screen Show (4:3)</PresentationFormat>
  <Paragraphs>61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Organizations preserving / restoring biodiversity.</vt:lpstr>
      <vt:lpstr>Name of organization:</vt:lpstr>
      <vt:lpstr>Group 1: (yellow straws)</vt:lpstr>
      <vt:lpstr>Group 2: (white straws) </vt:lpstr>
      <vt:lpstr>Group 3 (red straws)</vt:lpstr>
      <vt:lpstr>Group 4 (blue straws)</vt:lpstr>
      <vt:lpstr>PowerPoint Presentation</vt:lpstr>
      <vt:lpstr>Summary: Make a quick copy of this table on A3 paper:</vt:lpstr>
      <vt:lpstr>PowerPoint Presentation</vt:lpstr>
      <vt:lpstr>PowerPoint Presentation</vt:lpstr>
      <vt:lpstr>Watch the following clips and decide how they illustrate some of the features of GOs and NGOs. </vt:lpstr>
    </vt:vector>
  </TitlesOfParts>
  <Company>Western Academy of Beijing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Holte</dc:creator>
  <cp:lastModifiedBy>Jeff Holte</cp:lastModifiedBy>
  <cp:revision>24</cp:revision>
  <cp:lastPrinted>2012-08-30T23:54:57Z</cp:lastPrinted>
  <dcterms:created xsi:type="dcterms:W3CDTF">2012-08-30T07:26:23Z</dcterms:created>
  <dcterms:modified xsi:type="dcterms:W3CDTF">2012-09-03T06:21:44Z</dcterms:modified>
</cp:coreProperties>
</file>